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424" r:id="rId5"/>
    <p:sldId id="384" r:id="rId6"/>
    <p:sldId id="426" r:id="rId7"/>
    <p:sldId id="427" r:id="rId8"/>
    <p:sldId id="428" r:id="rId9"/>
    <p:sldId id="429" r:id="rId10"/>
    <p:sldId id="430" r:id="rId11"/>
    <p:sldId id="431" r:id="rId12"/>
  </p:sldIdLst>
  <p:sldSz cx="12192000" cy="6858000"/>
  <p:notesSz cx="7026275" cy="9312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142F7C3-4FCF-4693-9BC8-2A8AD6296241}">
          <p14:sldIdLst>
            <p14:sldId id="424"/>
            <p14:sldId id="384"/>
            <p14:sldId id="426"/>
            <p14:sldId id="427"/>
            <p14:sldId id="428"/>
            <p14:sldId id="429"/>
            <p14:sldId id="430"/>
            <p14:sldId id="431"/>
          </p14:sldIdLst>
        </p14:section>
        <p14:section name="Section sans titre" id="{2B315547-263C-41F5-8302-F2307EB76FD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Leroux" initials="JL" lastIdx="1" clrIdx="0">
    <p:extLst>
      <p:ext uri="{19B8F6BF-5375-455C-9EA6-DF929625EA0E}">
        <p15:presenceInfo xmlns:p15="http://schemas.microsoft.com/office/powerpoint/2012/main" userId="S::df@st-zotique.com::401369ba-acff-4683-ba42-d8c6761fac4c" providerId="AD"/>
      </p:ext>
    </p:extLst>
  </p:cmAuthor>
  <p:cmAuthor id="2" name="Guillaume Maheu Drouin" initials="GMD" lastIdx="1" clrIdx="1">
    <p:extLst>
      <p:ext uri="{19B8F6BF-5375-455C-9EA6-DF929625EA0E}">
        <p15:presenceInfo xmlns:p15="http://schemas.microsoft.com/office/powerpoint/2012/main" userId="S::communications@st-zotique.com::456d2d34-468c-4061-a9c8-5b198a09a7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570"/>
    <a:srgbClr val="4590AE"/>
    <a:srgbClr val="EB6B12"/>
    <a:srgbClr val="FFFFFF"/>
    <a:srgbClr val="EA6A12"/>
    <a:srgbClr val="5CA6B3"/>
    <a:srgbClr val="448EAD"/>
    <a:srgbClr val="408AAC"/>
    <a:srgbClr val="F09456"/>
    <a:srgbClr val="F59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9" autoAdjust="0"/>
    <p:restoredTop sz="96168" autoAdjust="0"/>
  </p:normalViewPr>
  <p:slideViewPr>
    <p:cSldViewPr snapToGrid="0">
      <p:cViewPr>
        <p:scale>
          <a:sx n="66" d="100"/>
          <a:sy n="66" d="100"/>
        </p:scale>
        <p:origin x="153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sz="3200" dirty="0">
                <a:solidFill>
                  <a:srgbClr val="FFFFFF"/>
                </a:solidFill>
              </a:rPr>
              <a:t>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2023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265-4C02-8DC4-DCB1E216EA9D}"/>
              </c:ext>
            </c:extLst>
          </c:dPt>
          <c:dPt>
            <c:idx val="1"/>
            <c:bubble3D val="0"/>
            <c:explosion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65-4C02-8DC4-DCB1E216EA9D}"/>
              </c:ext>
            </c:extLst>
          </c:dPt>
          <c:dPt>
            <c:idx val="2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65-4C02-8DC4-DCB1E216EA9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265-4C02-8DC4-DCB1E216EA9D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65-4C02-8DC4-DCB1E216EA9D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265-4C02-8DC4-DCB1E216EA9D}"/>
              </c:ext>
            </c:extLst>
          </c:dPt>
          <c:dLbls>
            <c:dLbl>
              <c:idx val="0"/>
              <c:layout>
                <c:manualLayout>
                  <c:x val="-0.1171390255905513"/>
                  <c:y val="8.6162888400412821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65-4C02-8DC4-DCB1E216EA9D}"/>
                </c:ext>
              </c:extLst>
            </c:dLbl>
            <c:dLbl>
              <c:idx val="1"/>
              <c:layout>
                <c:manualLayout>
                  <c:x val="0.13004638287401574"/>
                  <c:y val="-0.29640684692379138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65-4C02-8DC4-DCB1E216EA9D}"/>
                </c:ext>
              </c:extLst>
            </c:dLbl>
            <c:dLbl>
              <c:idx val="2"/>
              <c:layout>
                <c:manualLayout>
                  <c:x val="3.584756397637795E-2"/>
                  <c:y val="4.9023126905565519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65-4C02-8DC4-DCB1E216EA9D}"/>
                </c:ext>
              </c:extLst>
            </c:dLbl>
            <c:dLbl>
              <c:idx val="3"/>
              <c:layout>
                <c:manualLayout>
                  <c:x val="1.3764148622047244E-2"/>
                  <c:y val="1.585039272573859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65-4C02-8DC4-DCB1E216EA9D}"/>
                </c:ext>
              </c:extLst>
            </c:dLbl>
            <c:dLbl>
              <c:idx val="4"/>
              <c:layout>
                <c:manualLayout>
                  <c:x val="2.2715182086614168E-2"/>
                  <c:y val="8.9878193289973339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71099901574803"/>
                      <c:h val="8.6601557172640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265-4C02-8DC4-DCB1E216EA9D}"/>
                </c:ext>
              </c:extLst>
            </c:dLbl>
            <c:dLbl>
              <c:idx val="5"/>
              <c:layout>
                <c:manualLayout>
                  <c:x val="3.7335383858267658E-2"/>
                  <c:y val="2.839332994627645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65-4C02-8DC4-DCB1E216EA9D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ED7D31"/>
                </a:solidFill>
                <a:round/>
              </a:ln>
              <a:effectLst>
                <a:outerShdw blurRad="50800" dist="38100" dir="2700000" algn="tl" rotWithShape="0">
                  <a:srgbClr val="ED7D31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2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Masse salariale</c:v>
                </c:pt>
                <c:pt idx="1">
                  <c:v>Biens et services</c:v>
                </c:pt>
                <c:pt idx="2">
                  <c:v>Quote-part MRC</c:v>
                </c:pt>
                <c:pt idx="3">
                  <c:v>Quote-part SQ</c:v>
                </c:pt>
                <c:pt idx="4">
                  <c:v>Frais de financement</c:v>
                </c:pt>
                <c:pt idx="5">
                  <c:v>Dette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5232056</c:v>
                </c:pt>
                <c:pt idx="1">
                  <c:v>7979173</c:v>
                </c:pt>
                <c:pt idx="2">
                  <c:v>906413</c:v>
                </c:pt>
                <c:pt idx="3">
                  <c:v>1137072</c:v>
                </c:pt>
                <c:pt idx="4">
                  <c:v>637425</c:v>
                </c:pt>
                <c:pt idx="5">
                  <c:v>1394093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5-4C02-8DC4-DCB1E216EA9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5356" cy="46752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9329" y="1"/>
            <a:ext cx="3045356" cy="46752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2EE8323F-33BC-46E1-9970-7EF207AE64BF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3264" y="4481215"/>
            <a:ext cx="5619747" cy="3667026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4753"/>
            <a:ext cx="3045356" cy="46752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9329" y="8844753"/>
            <a:ext cx="3045356" cy="46752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CCEEEE56-63D5-4643-BB6D-D0269D9FD4D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367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902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Nouveau Rôle d’évaluation 2023-2024-2025</a:t>
            </a:r>
          </a:p>
          <a:p>
            <a:endParaRPr lang="fr-CA" dirty="0"/>
          </a:p>
          <a:p>
            <a:r>
              <a:rPr lang="fr-CA" dirty="0"/>
              <a:t>Remboursement de la dette 1 619 500$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4682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Perte sur disposition de 497 719$ (Dossier Batik montant payé par jugement d’expropriation pour le terrain de l’école secondaire qui a été cédé en 2020)</a:t>
            </a:r>
          </a:p>
          <a:p>
            <a:endParaRPr lang="fr-CA" dirty="0"/>
          </a:p>
          <a:p>
            <a:r>
              <a:rPr lang="fr-CA" dirty="0"/>
              <a:t>Variation Total  de 575 162$ + 497 719$ = 1 072 881$</a:t>
            </a:r>
          </a:p>
          <a:p>
            <a:endParaRPr lang="fr-CA" dirty="0"/>
          </a:p>
          <a:p>
            <a:r>
              <a:rPr lang="fr-CA" dirty="0"/>
              <a:t>Droit de mutation de 1 458 500$</a:t>
            </a:r>
          </a:p>
          <a:p>
            <a:endParaRPr lang="fr-CA" dirty="0"/>
          </a:p>
          <a:p>
            <a:r>
              <a:rPr lang="fr-CA" dirty="0"/>
              <a:t>Transfert – TECQ 577 369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169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Variation de 82 939$</a:t>
            </a:r>
          </a:p>
          <a:p>
            <a:endParaRPr lang="fr-CA" dirty="0"/>
          </a:p>
          <a:p>
            <a:r>
              <a:rPr lang="fr-CA" dirty="0"/>
              <a:t>Transport = variation de 941 118$ par le dragage prévu au budget 2022 mais réalisé en 2023 (</a:t>
            </a:r>
            <a:r>
              <a:rPr lang="fr-CA" dirty="0" err="1"/>
              <a:t>bc</a:t>
            </a:r>
            <a:r>
              <a:rPr lang="fr-CA" dirty="0"/>
              <a:t> de 2022 financé par le surplus non-affecté)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187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Variation investissement : 778 581$</a:t>
            </a:r>
          </a:p>
          <a:p>
            <a:endParaRPr lang="fr-CA" dirty="0"/>
          </a:p>
          <a:p>
            <a:r>
              <a:rPr lang="fr-CA" dirty="0"/>
              <a:t>Variation utilisation des surplus accumulé : 1 302 961$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9118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Bien et service </a:t>
            </a:r>
          </a:p>
          <a:p>
            <a:r>
              <a:rPr lang="fr-CA" dirty="0"/>
              <a:t>Neige</a:t>
            </a:r>
          </a:p>
          <a:p>
            <a:r>
              <a:rPr lang="fr-CA" dirty="0"/>
              <a:t>Ordure</a:t>
            </a:r>
          </a:p>
          <a:p>
            <a:r>
              <a:rPr lang="fr-CA" dirty="0"/>
              <a:t>Entretien</a:t>
            </a:r>
          </a:p>
          <a:p>
            <a:r>
              <a:rPr lang="fr-CA" dirty="0"/>
              <a:t>Crayon…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537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Diminution encaisse 4 004 591$ = Affectation surplus fonctionnement 3 019 561$ Affectation surplus Investissement 1 288 197$</a:t>
            </a:r>
          </a:p>
          <a:p>
            <a:endParaRPr lang="fr-CA" dirty="0"/>
          </a:p>
          <a:p>
            <a:r>
              <a:rPr lang="fr-CA" dirty="0"/>
              <a:t>Variation des Débiteurs de 1 749 817$ = 200 000$ dans les Taxes, la balance dans </a:t>
            </a:r>
            <a:r>
              <a:rPr lang="fr-CA" dirty="0" err="1"/>
              <a:t>subv</a:t>
            </a:r>
            <a:endParaRPr lang="fr-CA" dirty="0"/>
          </a:p>
          <a:p>
            <a:endParaRPr lang="fr-CA" dirty="0"/>
          </a:p>
          <a:p>
            <a:r>
              <a:rPr lang="fr-CA" dirty="0"/>
              <a:t>Variation de la dette de 351 626$ qui correspond ajout 1 942 700 moins remboursement 1 619 532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7124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/>
              <a:t>Immo</a:t>
            </a:r>
            <a:r>
              <a:rPr lang="fr-CA" dirty="0"/>
              <a:t> variation 3 204 158$ = Pavages 660 000$+ rue du Golf 400 000$, </a:t>
            </a:r>
            <a:r>
              <a:rPr lang="fr-CA" dirty="0" err="1"/>
              <a:t>Dépl</a:t>
            </a:r>
            <a:r>
              <a:rPr lang="fr-CA" dirty="0"/>
              <a:t> 26</a:t>
            </a:r>
            <a:r>
              <a:rPr lang="fr-CA" baseline="30000" dirty="0"/>
              <a:t>e</a:t>
            </a:r>
            <a:r>
              <a:rPr lang="fr-CA" dirty="0"/>
              <a:t> et SP 2.5m,Parc 800k,  </a:t>
            </a:r>
            <a:r>
              <a:rPr lang="fr-CA" dirty="0" err="1"/>
              <a:t>Batiment</a:t>
            </a:r>
            <a:r>
              <a:rPr lang="fr-CA" dirty="0"/>
              <a:t> parc 300k, véhicule 377k (dont zamboni) </a:t>
            </a:r>
          </a:p>
          <a:p>
            <a:endParaRPr lang="fr-CA" dirty="0"/>
          </a:p>
          <a:p>
            <a:r>
              <a:rPr lang="fr-CA" dirty="0"/>
              <a:t>Propriété à la revente = Garde </a:t>
            </a:r>
            <a:r>
              <a:rPr lang="fr-CA" dirty="0" err="1"/>
              <a:t>Cotière</a:t>
            </a:r>
            <a:endParaRPr lang="fr-CA" dirty="0"/>
          </a:p>
          <a:p>
            <a:endParaRPr lang="fr-CA" dirty="0"/>
          </a:p>
          <a:p>
            <a:r>
              <a:rPr lang="fr-CA" dirty="0"/>
              <a:t>Dépenses constaté à taxer `= </a:t>
            </a:r>
            <a:r>
              <a:rPr lang="fr-CA" dirty="0" err="1"/>
              <a:t>régl</a:t>
            </a:r>
            <a:r>
              <a:rPr lang="fr-CA" dirty="0"/>
              <a:t> jugement maison lézardée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EEEE56-63D5-4643-BB6D-D0269D9FD4D2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62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FA9122-8312-46AB-F2EB-9CFDB2AA0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04ED01-8D40-0F05-AD56-68B8D17AC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B0F97-2DFC-F8C1-D75A-076C54F1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878B36-6C51-FA58-06AE-C20888E69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F4FC3A-9528-6C5B-D44B-B365AC46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266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8449EE-CCF2-B812-FDAA-7BB470BA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2707F4-DA60-2E3A-B9A0-3E1D21DF9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64A1D7-BA1B-0A75-B751-573B95DB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3BECAA-F26C-5924-6DDB-C1825284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2870A1-E423-63D3-6693-24989E73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38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DDB541-CA99-A70E-82D6-0A8505309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06E76F-7EB0-EF0F-D51E-9F89F42C5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CB7C91-E839-4BDB-7758-0BB5C8BE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5A3171-6A9A-8D1D-5119-5A1B2CCB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26E15-8EB4-25FC-E6F9-F81483AD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297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C63711-624D-A14A-CA74-62B04CF94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D15E6C-29CB-9A3A-BC8C-2FC56BF6C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EC4C9A-39D1-32D9-F93C-83F9F3D4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0848D4-5ED8-8CF2-217D-ED2A48422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D4403A-57D5-4C2F-4B53-F13E7458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37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F6D34-D571-1F27-24B3-265957DC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346A19-CA5F-CCBD-522E-F75B0022C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749581-24AF-5BDD-2E5E-B5128486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C3D2B7-31DA-4D47-7EAB-65D2DA5C3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34CE9C-468B-D8F4-6F09-5B132E32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602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71D2F-F6DD-A284-B95A-5C24CA96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3910C5-C282-B4BB-A392-043DD76EA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DA5D86-B2C7-2AE2-F800-28F94DE85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0E1745-3F89-A985-B72B-50F915FD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61DB66-C8FB-B5DB-A2F1-2D121A05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C27952-42E7-FBD0-1939-18C91C3F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891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3BAB4-E1A0-1468-0C18-33E2AD02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3666F4-4F9E-76A2-6109-5CCCD0E99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74CB38-3BA2-C01A-0C0A-D00C14EE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A1C654-73D9-C268-F7D3-EAD5B5D0D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1CE32A0-B711-59B5-76F0-EA5702E13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E1C05A-10EA-A00C-B306-3743DBD2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7FB54A-610E-8516-9914-5FD3AD17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BC66DC-3DF8-85CC-B1F2-E97E0A5D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39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7A6DD-624D-98F6-BD63-4713CB8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0EAEE6-4A30-DB5A-D09E-EA7D6E884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E5215A-8C17-0C9B-A4E2-0C6DBAA5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1222B8-186F-E5DE-C528-A209B0BF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376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5C1180-B21D-C533-5383-B1868508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231592-591B-DB25-413B-85D11199F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0DEB56-BE1D-F37E-818F-6FFA38F9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76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9F86F-50B8-A616-CB7A-98B265CB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5D9813-C56F-9FC3-B30C-A6C05B837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47D667-989C-236A-EE57-6C7900E38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F24D33-079E-07F4-A1C9-67D23BA3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BA02D5-EF4D-F3FF-7502-BB58D0DB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81EC12-8713-940C-3035-01279435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776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79D44-EDDB-44D3-FBDD-87C20A31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21EEDF-AA79-499A-7927-025823B25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1CD114-E2E5-5666-F68D-A051704E7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806D40-862D-C0E1-80DE-2070A0C2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B8AD2C-DD82-E434-21E4-53ABA55F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148D82-935D-8325-0767-C3D5A678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812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B6EE11-7F88-EC02-4E04-D803C89B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B70CFB-E371-8B24-4F72-5CED8870E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A6D713-648B-2E2D-AA66-2F973D4B9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386A-14F5-4DE2-9404-2CF8D8947B29}" type="datetimeFigureOut">
              <a:rPr lang="fr-CA" smtClean="0"/>
              <a:t>2024-05-27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24A161-74B5-00F8-14DE-2940D90D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559B31-C221-C965-A450-B0535A8F4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667F-1E8E-487B-B3D0-B06A7F5D806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037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D4DC3E4-26F4-D5EB-23F2-BB568E181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70"/>
            <a:ext cx="12192000" cy="68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4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33237-DFAA-9E5E-29CB-750B857A1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1AB636-643D-7A2D-587A-8008DF2DEA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C1A367-A5EF-39BD-A49B-0921B97BDD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-4" y="4234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chemeClr val="accent2"/>
                </a:solidFill>
                <a:latin typeface="Swis721 Blk BT" panose="020B0904030502020204" pitchFamily="34" charset="0"/>
                <a:ea typeface="Adobe Kaiti Std R" panose="02020400000000000000" pitchFamily="18" charset="-128"/>
                <a:cs typeface="Adobe Hebrew" panose="02040503050201020203" pitchFamily="18" charset="-79"/>
              </a:rPr>
              <a:t>Rapport financier 2023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AB0572-477E-20A3-F507-FF8CD51F38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" y="2568892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1100" b="1" dirty="0">
              <a:latin typeface="Swis721 Blk BT" panose="020B0904030502020204" pitchFamily="34" charset="0"/>
              <a:ea typeface="Adobe Kaiti Std R" panose="02020400000000000000" pitchFamily="18" charset="-128"/>
              <a:cs typeface="Adobe Hebrew" panose="02040503050201020203" pitchFamily="18" charset="-79"/>
            </a:endParaRPr>
          </a:p>
          <a:p>
            <a:pPr algn="ctr"/>
            <a:r>
              <a:rPr lang="fr-CA" sz="3200" b="1" dirty="0">
                <a:solidFill>
                  <a:srgbClr val="EA6A12"/>
                </a:solidFill>
                <a:latin typeface="Segoe UI Semilight" panose="020B0402040204020203" pitchFamily="34" charset="0"/>
                <a:ea typeface="Adobe Kaiti Std R" panose="02020400000000000000" pitchFamily="18" charset="-128"/>
                <a:cs typeface="Segoe UI Semilight" panose="020B0402040204020203" pitchFamily="34" charset="0"/>
              </a:rPr>
              <a:t> 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741930C-2CD3-E656-D4DF-BDFA7FED4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38832"/>
              </p:ext>
            </p:extLst>
          </p:nvPr>
        </p:nvGraphicFramePr>
        <p:xfrm>
          <a:off x="1248225" y="2061789"/>
          <a:ext cx="9695543" cy="3866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9089">
                  <a:extLst>
                    <a:ext uri="{9D8B030D-6E8A-4147-A177-3AD203B41FA5}">
                      <a16:colId xmlns:a16="http://schemas.microsoft.com/office/drawing/2014/main" val="1547666554"/>
                    </a:ext>
                  </a:extLst>
                </a:gridCol>
                <a:gridCol w="2512032">
                  <a:extLst>
                    <a:ext uri="{9D8B030D-6E8A-4147-A177-3AD203B41FA5}">
                      <a16:colId xmlns:a16="http://schemas.microsoft.com/office/drawing/2014/main" val="338160506"/>
                    </a:ext>
                  </a:extLst>
                </a:gridCol>
                <a:gridCol w="2524422">
                  <a:extLst>
                    <a:ext uri="{9D8B030D-6E8A-4147-A177-3AD203B41FA5}">
                      <a16:colId xmlns:a16="http://schemas.microsoft.com/office/drawing/2014/main" val="1665238093"/>
                    </a:ext>
                  </a:extLst>
                </a:gridCol>
              </a:tblGrid>
              <a:tr h="779693"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fr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48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1600" b="1" u="sng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CA" sz="2400" b="1" u="sng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solidFill>
                      <a:srgbClr val="48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1600" b="1" u="sng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CA" sz="24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  <a:p>
                      <a:pPr algn="ctr"/>
                      <a:endParaRPr lang="fr-CA" sz="1600" b="1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891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0134"/>
                  </a:ext>
                </a:extLst>
              </a:tr>
              <a:tr h="545785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Revenus de fonctionnement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11 832 302 $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16 310 162 $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83538"/>
                  </a:ext>
                </a:extLst>
              </a:tr>
              <a:tr h="545785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Dépenses de fonctionnement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15 208 540 $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18 775 886 $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82882"/>
                  </a:ext>
                </a:extLst>
              </a:tr>
              <a:tr h="545785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Remboursement de la dette et affectations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0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5 771 714 $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0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4 204 028 $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01190"/>
                  </a:ext>
                </a:extLst>
              </a:tr>
              <a:tr h="818903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Excédent de fonctionnement à des fins fiscales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2 395 476 $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1 738 304 $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4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6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33237-DFAA-9E5E-29CB-750B857A1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1AB636-643D-7A2D-587A-8008DF2DEA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C1A367-A5EF-39BD-A49B-0921B97BDD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-2" y="49195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chemeClr val="accent2"/>
                </a:solidFill>
                <a:latin typeface="Swis721 Blk BT" panose="020B0904030502020204" pitchFamily="34" charset="0"/>
                <a:ea typeface="Adobe Kaiti Std R" panose="02020400000000000000" pitchFamily="18" charset="-128"/>
                <a:cs typeface="Adobe Hebrew" panose="02040503050201020203" pitchFamily="18" charset="-79"/>
              </a:rPr>
              <a:t>Revenus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AB0572-477E-20A3-F507-FF8CD51F38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" y="2568892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1100" b="1" dirty="0">
              <a:latin typeface="Swis721 Blk BT" panose="020B0904030502020204" pitchFamily="34" charset="0"/>
              <a:ea typeface="Adobe Kaiti Std R" panose="02020400000000000000" pitchFamily="18" charset="-128"/>
              <a:cs typeface="Adobe Hebrew" panose="02040503050201020203" pitchFamily="18" charset="-79"/>
            </a:endParaRPr>
          </a:p>
          <a:p>
            <a:pPr algn="ctr"/>
            <a:r>
              <a:rPr lang="fr-CA" sz="3200" b="1" dirty="0">
                <a:solidFill>
                  <a:srgbClr val="EA6A12"/>
                </a:solidFill>
                <a:latin typeface="Segoe UI Semilight" panose="020B0402040204020203" pitchFamily="34" charset="0"/>
                <a:ea typeface="Adobe Kaiti Std R" panose="02020400000000000000" pitchFamily="18" charset="-128"/>
                <a:cs typeface="Segoe UI Semilight" panose="020B0402040204020203" pitchFamily="34" charset="0"/>
              </a:rPr>
              <a:t> 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679DE65-8582-C3A6-555A-8615981CE632}"/>
              </a:ext>
            </a:extLst>
          </p:cNvPr>
          <p:cNvGraphicFramePr>
            <a:graphicFrameLocks noGrp="1"/>
          </p:cNvGraphicFramePr>
          <p:nvPr/>
        </p:nvGraphicFramePr>
        <p:xfrm>
          <a:off x="972456" y="1691795"/>
          <a:ext cx="10247084" cy="4967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7050">
                  <a:extLst>
                    <a:ext uri="{9D8B030D-6E8A-4147-A177-3AD203B41FA5}">
                      <a16:colId xmlns:a16="http://schemas.microsoft.com/office/drawing/2014/main" val="1547666554"/>
                    </a:ext>
                  </a:extLst>
                </a:gridCol>
                <a:gridCol w="2169471">
                  <a:extLst>
                    <a:ext uri="{9D8B030D-6E8A-4147-A177-3AD203B41FA5}">
                      <a16:colId xmlns:a16="http://schemas.microsoft.com/office/drawing/2014/main" val="338160506"/>
                    </a:ext>
                  </a:extLst>
                </a:gridCol>
                <a:gridCol w="2150563">
                  <a:extLst>
                    <a:ext uri="{9D8B030D-6E8A-4147-A177-3AD203B41FA5}">
                      <a16:colId xmlns:a16="http://schemas.microsoft.com/office/drawing/2014/main" val="1665238093"/>
                    </a:ext>
                  </a:extLst>
                </a:gridCol>
              </a:tblGrid>
              <a:tr h="789158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47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Budget initial </a:t>
                      </a:r>
                    </a:p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47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Réel </a:t>
                      </a:r>
                    </a:p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4791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0134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Taxes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11 591 310 $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11 852 333 $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83538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Paiement tenant lieu de taxes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176 490 $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176 615 $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502388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Transferts (subvention)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875 700 $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1 146 479 $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5146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Services rendus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1 643 900 $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1 491 175$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52905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Imposition de droits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1 208 300 $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1 566 366 $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03199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Amendes et pénalités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38 700 $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59 064 $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26173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Intérêts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135 600 $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402 560 $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82882"/>
                  </a:ext>
                </a:extLst>
              </a:tr>
              <a:tr h="438421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Autres revenus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65 000 $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(384 430)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01190"/>
                  </a:ext>
                </a:extLst>
              </a:tr>
              <a:tr h="670750">
                <a:tc>
                  <a:txBody>
                    <a:bodyPr/>
                    <a:lstStyle/>
                    <a:p>
                      <a:r>
                        <a:rPr lang="fr-CA" sz="2000" b="1" u="non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Revenus de fonctionnement</a:t>
                      </a:r>
                    </a:p>
                  </a:txBody>
                  <a:tcPr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15 735 000 $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16 310 162 $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4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59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33237-DFAA-9E5E-29CB-750B857A1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1AB636-643D-7A2D-587A-8008DF2DEA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C1A367-A5EF-39BD-A49B-0921B97BDD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0" y="45693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chemeClr val="accent2"/>
                </a:solidFill>
                <a:latin typeface="Swis721 Blk BT" panose="020B0904030502020204" pitchFamily="34" charset="0"/>
                <a:ea typeface="Adobe Kaiti Std R" panose="02020400000000000000" pitchFamily="18" charset="-128"/>
                <a:cs typeface="Adobe Hebrew" panose="02040503050201020203" pitchFamily="18" charset="-79"/>
              </a:rPr>
              <a:t>Charges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AB0572-477E-20A3-F507-FF8CD51F38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" y="2568892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1100" b="1" dirty="0">
              <a:latin typeface="Swis721 Blk BT" panose="020B0904030502020204" pitchFamily="34" charset="0"/>
              <a:ea typeface="Adobe Kaiti Std R" panose="02020400000000000000" pitchFamily="18" charset="-128"/>
              <a:cs typeface="Adobe Hebrew" panose="02040503050201020203" pitchFamily="18" charset="-79"/>
            </a:endParaRPr>
          </a:p>
          <a:p>
            <a:pPr algn="ctr"/>
            <a:r>
              <a:rPr lang="fr-CA" sz="3200" b="1" dirty="0">
                <a:solidFill>
                  <a:srgbClr val="EA6A12"/>
                </a:solidFill>
                <a:latin typeface="Segoe UI Semilight" panose="020B0402040204020203" pitchFamily="34" charset="0"/>
                <a:ea typeface="Adobe Kaiti Std R" panose="02020400000000000000" pitchFamily="18" charset="-128"/>
                <a:cs typeface="Segoe UI Semilight" panose="020B0402040204020203" pitchFamily="34" charset="0"/>
              </a:rPr>
              <a:t>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B49DE03-CCDC-102A-A9BD-2852B9062724}"/>
              </a:ext>
            </a:extLst>
          </p:cNvPr>
          <p:cNvGraphicFramePr>
            <a:graphicFrameLocks noGrp="1"/>
          </p:cNvGraphicFramePr>
          <p:nvPr/>
        </p:nvGraphicFramePr>
        <p:xfrm>
          <a:off x="1507065" y="1896610"/>
          <a:ext cx="9177865" cy="450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8600">
                  <a:extLst>
                    <a:ext uri="{9D8B030D-6E8A-4147-A177-3AD203B41FA5}">
                      <a16:colId xmlns:a16="http://schemas.microsoft.com/office/drawing/2014/main" val="154766655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38160506"/>
                    </a:ext>
                  </a:extLst>
                </a:gridCol>
                <a:gridCol w="1926165">
                  <a:extLst>
                    <a:ext uri="{9D8B030D-6E8A-4147-A177-3AD203B41FA5}">
                      <a16:colId xmlns:a16="http://schemas.microsoft.com/office/drawing/2014/main" val="1665238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792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Budget initial 2023</a:t>
                      </a:r>
                    </a:p>
                  </a:txBody>
                  <a:tcPr>
                    <a:solidFill>
                      <a:srgbClr val="4792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Réel </a:t>
                      </a:r>
                    </a:p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479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Administration générale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2 120 095 $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1 947 126 $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8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Sécurité publique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2 190 320 $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2 015 239 $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50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Transport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3 204 770 $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4 145 888 $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Hygiène du milieu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3 751 745 $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3 662 478 $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5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Santé et bien-être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49 700 $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49 695 $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0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Aménagement, urbanisme et développement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889 630 $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775 306 $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2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Loisirs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2 985 450 $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2 710 751 $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8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Frais de financement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617 490 $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614 753 $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01190"/>
                  </a:ext>
                </a:extLst>
              </a:tr>
              <a:tr h="587481">
                <a:tc>
                  <a:txBody>
                    <a:bodyPr/>
                    <a:lstStyle/>
                    <a:p>
                      <a:r>
                        <a:rPr lang="fr-CA" sz="2000" b="1" dirty="0">
                          <a:solidFill>
                            <a:schemeClr val="bg1"/>
                          </a:solidFill>
                        </a:rPr>
                        <a:t>Dépenses de fonctionnement</a:t>
                      </a:r>
                    </a:p>
                  </a:txBody>
                  <a:tcPr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15 809 200 $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15 892 139 $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4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81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33237-DFAA-9E5E-29CB-750B857A1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1AB636-643D-7A2D-587A-8008DF2DEA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C1A367-A5EF-39BD-A49B-0921B97BDD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-2" y="55351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>
                <a:solidFill>
                  <a:schemeClr val="accent2"/>
                </a:solidFill>
                <a:latin typeface="Swis721 Blk BT" panose="020B0904030502020204" pitchFamily="34" charset="0"/>
                <a:ea typeface="Adobe Kaiti Std R" panose="02020400000000000000" pitchFamily="18" charset="-128"/>
                <a:cs typeface="Adobe Hebrew" panose="02040503050201020203" pitchFamily="18" charset="-79"/>
              </a:rPr>
              <a:t>Affectations – conciliation à des fins fiscales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AB0572-477E-20A3-F507-FF8CD51F38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" y="2568892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1100" b="1" dirty="0">
              <a:latin typeface="Swis721 Blk BT" panose="020B0904030502020204" pitchFamily="34" charset="0"/>
              <a:ea typeface="Adobe Kaiti Std R" panose="02020400000000000000" pitchFamily="18" charset="-128"/>
              <a:cs typeface="Adobe Hebrew" panose="02040503050201020203" pitchFamily="18" charset="-79"/>
            </a:endParaRPr>
          </a:p>
          <a:p>
            <a:pPr algn="ctr"/>
            <a:r>
              <a:rPr lang="fr-CA" sz="3200" b="1" dirty="0">
                <a:solidFill>
                  <a:srgbClr val="EA6A12"/>
                </a:solidFill>
                <a:latin typeface="Segoe UI Semilight" panose="020B0402040204020203" pitchFamily="34" charset="0"/>
                <a:ea typeface="Adobe Kaiti Std R" panose="02020400000000000000" pitchFamily="18" charset="-128"/>
                <a:cs typeface="Segoe UI Semilight" panose="020B0402040204020203" pitchFamily="34" charset="0"/>
              </a:rPr>
              <a:t>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837AA78-08FC-4DF0-9A9C-0694EAFDC0E6}"/>
              </a:ext>
            </a:extLst>
          </p:cNvPr>
          <p:cNvGraphicFramePr>
            <a:graphicFrameLocks noGrp="1"/>
          </p:cNvGraphicFramePr>
          <p:nvPr/>
        </p:nvGraphicFramePr>
        <p:xfrm>
          <a:off x="1523995" y="1771785"/>
          <a:ext cx="9177865" cy="380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8600">
                  <a:extLst>
                    <a:ext uri="{9D8B030D-6E8A-4147-A177-3AD203B41FA5}">
                      <a16:colId xmlns:a16="http://schemas.microsoft.com/office/drawing/2014/main" val="154766655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338160506"/>
                    </a:ext>
                  </a:extLst>
                </a:gridCol>
                <a:gridCol w="1926165">
                  <a:extLst>
                    <a:ext uri="{9D8B030D-6E8A-4147-A177-3AD203B41FA5}">
                      <a16:colId xmlns:a16="http://schemas.microsoft.com/office/drawing/2014/main" val="1665238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792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u="sng" dirty="0">
                          <a:solidFill>
                            <a:schemeClr val="bg1"/>
                          </a:solidFill>
                        </a:rPr>
                        <a:t>Budget initial 2023</a:t>
                      </a:r>
                    </a:p>
                  </a:txBody>
                  <a:tcPr>
                    <a:solidFill>
                      <a:srgbClr val="4792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u="sng" dirty="0">
                          <a:solidFill>
                            <a:schemeClr val="bg1"/>
                          </a:solidFill>
                        </a:rPr>
                        <a:t>Réel </a:t>
                      </a:r>
                    </a:p>
                    <a:p>
                      <a:pPr algn="ctr"/>
                      <a:r>
                        <a:rPr lang="fr-CA" sz="24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479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Cessions d’immobilisations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498 094 $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83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Remboursement de la dette à long terme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-1 617 700 $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-1 394 093 $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50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Transferts aux activités d’investissement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-29 900 $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- 808 481 $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Affectation surplus accumulé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1 716 600 $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3 019 561 $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5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>
                          <a:solidFill>
                            <a:schemeClr val="tx1"/>
                          </a:solidFill>
                        </a:rPr>
                        <a:t>Autres éléments d’affectation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u="sng" dirty="0">
                          <a:solidFill>
                            <a:schemeClr val="tx1"/>
                          </a:solidFill>
                        </a:rPr>
                        <a:t>5 200 $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u="sng" dirty="0">
                          <a:solidFill>
                            <a:schemeClr val="tx1"/>
                          </a:solidFill>
                        </a:rPr>
                        <a:t>5 200 $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01190"/>
                  </a:ext>
                </a:extLst>
              </a:tr>
              <a:tr h="587481">
                <a:tc>
                  <a:txBody>
                    <a:bodyPr/>
                    <a:lstStyle/>
                    <a:p>
                      <a:r>
                        <a:rPr lang="fr-CA" sz="2400" b="1" dirty="0">
                          <a:solidFill>
                            <a:srgbClr val="FFFFFF"/>
                          </a:solidFill>
                        </a:rPr>
                        <a:t>Affectations</a:t>
                      </a:r>
                    </a:p>
                  </a:txBody>
                  <a:tcPr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u="none" dirty="0">
                          <a:solidFill>
                            <a:srgbClr val="FFFFFF"/>
                          </a:solidFill>
                        </a:rPr>
                        <a:t>74 200 $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u="none" dirty="0">
                          <a:solidFill>
                            <a:srgbClr val="FFFFFF"/>
                          </a:solidFill>
                        </a:rPr>
                        <a:t>1 320 281 $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43903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BF87A09-7826-6B3F-BC49-76EABDDD1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442851"/>
              </p:ext>
            </p:extLst>
          </p:nvPr>
        </p:nvGraphicFramePr>
        <p:xfrm>
          <a:off x="1526411" y="5802245"/>
          <a:ext cx="91947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9703">
                  <a:extLst>
                    <a:ext uri="{9D8B030D-6E8A-4147-A177-3AD203B41FA5}">
                      <a16:colId xmlns:a16="http://schemas.microsoft.com/office/drawing/2014/main" val="4171711739"/>
                    </a:ext>
                  </a:extLst>
                </a:gridCol>
                <a:gridCol w="1069159">
                  <a:extLst>
                    <a:ext uri="{9D8B030D-6E8A-4147-A177-3AD203B41FA5}">
                      <a16:colId xmlns:a16="http://schemas.microsoft.com/office/drawing/2014/main" val="1812242265"/>
                    </a:ext>
                  </a:extLst>
                </a:gridCol>
                <a:gridCol w="1915933">
                  <a:extLst>
                    <a:ext uri="{9D8B030D-6E8A-4147-A177-3AD203B41FA5}">
                      <a16:colId xmlns:a16="http://schemas.microsoft.com/office/drawing/2014/main" val="3591053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2400" b="1" u="non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Excédent de fonctionnement à des fins fiscales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CA" sz="2400" b="1" u="non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0 $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CA" sz="2400" b="1" u="non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1 738 304 $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90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09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33237-DFAA-9E5E-29CB-750B857A1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1AB636-643D-7A2D-587A-8008DF2DEA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C1A367-A5EF-39BD-A49B-0921B97BDD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-2" y="36572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chemeClr val="accent2"/>
                </a:solidFill>
                <a:latin typeface="Swis721 Blk BT" panose="020B0904030502020204" pitchFamily="34" charset="0"/>
                <a:ea typeface="Adobe Kaiti Std R" panose="02020400000000000000" pitchFamily="18" charset="-128"/>
                <a:cs typeface="Adobe Hebrew" panose="02040503050201020203" pitchFamily="18" charset="-79"/>
              </a:rPr>
              <a:t>Charges par objet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AB0572-477E-20A3-F507-FF8CD51F38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" y="2568892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1100" b="1" dirty="0">
              <a:latin typeface="Swis721 Blk BT" panose="020B0904030502020204" pitchFamily="34" charset="0"/>
              <a:ea typeface="Adobe Kaiti Std R" panose="02020400000000000000" pitchFamily="18" charset="-128"/>
              <a:cs typeface="Adobe Hebrew" panose="02040503050201020203" pitchFamily="18" charset="-79"/>
            </a:endParaRPr>
          </a:p>
          <a:p>
            <a:pPr algn="ctr"/>
            <a:r>
              <a:rPr lang="fr-CA" sz="3200" b="1" dirty="0">
                <a:solidFill>
                  <a:srgbClr val="EA6A12"/>
                </a:solidFill>
                <a:latin typeface="Segoe UI Semilight" panose="020B0402040204020203" pitchFamily="34" charset="0"/>
                <a:ea typeface="Adobe Kaiti Std R" panose="02020400000000000000" pitchFamily="18" charset="-128"/>
                <a:cs typeface="Segoe UI Semilight" panose="020B0402040204020203" pitchFamily="34" charset="0"/>
              </a:rPr>
              <a:t> 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1CFF3A9F-1150-CE1C-A650-E729D1D27574}"/>
              </a:ext>
            </a:extLst>
          </p:cNvPr>
          <p:cNvGraphicFramePr/>
          <p:nvPr/>
        </p:nvGraphicFramePr>
        <p:xfrm>
          <a:off x="2031998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2292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33237-DFAA-9E5E-29CB-750B857A1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1AB636-643D-7A2D-587A-8008DF2DEA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7"/>
          <a:stretch/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C1A367-A5EF-39BD-A49B-0921B97BDD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0" y="52053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chemeClr val="accent2"/>
                </a:solidFill>
                <a:latin typeface="Swis721 Blk BT" panose="020B0904030502020204" pitchFamily="34" charset="0"/>
                <a:ea typeface="Adobe Kaiti Std R" panose="02020400000000000000" pitchFamily="18" charset="-128"/>
                <a:cs typeface="Adobe Hebrew" panose="02040503050201020203" pitchFamily="18" charset="-79"/>
              </a:rPr>
              <a:t>État de la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AB0572-477E-20A3-F507-FF8CD51F38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" y="2568892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1100" b="1" dirty="0">
              <a:latin typeface="Swis721 Blk BT" panose="020B0904030502020204" pitchFamily="34" charset="0"/>
              <a:ea typeface="Adobe Kaiti Std R" panose="02020400000000000000" pitchFamily="18" charset="-128"/>
              <a:cs typeface="Adobe Hebrew" panose="02040503050201020203" pitchFamily="18" charset="-79"/>
            </a:endParaRPr>
          </a:p>
          <a:p>
            <a:pPr algn="ctr"/>
            <a:r>
              <a:rPr lang="fr-CA" sz="3200" b="1" dirty="0">
                <a:solidFill>
                  <a:srgbClr val="EA6A12"/>
                </a:solidFill>
                <a:latin typeface="Segoe UI Semilight" panose="020B0402040204020203" pitchFamily="34" charset="0"/>
                <a:ea typeface="Adobe Kaiti Std R" panose="02020400000000000000" pitchFamily="18" charset="-128"/>
                <a:cs typeface="Segoe UI Semilight" panose="020B0402040204020203" pitchFamily="34" charset="0"/>
              </a:rPr>
              <a:t>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B49DE03-CCDC-102A-A9BD-2852B9062724}"/>
              </a:ext>
            </a:extLst>
          </p:cNvPr>
          <p:cNvGraphicFramePr>
            <a:graphicFrameLocks noGrp="1"/>
          </p:cNvGraphicFramePr>
          <p:nvPr/>
        </p:nvGraphicFramePr>
        <p:xfrm>
          <a:off x="801914" y="1748945"/>
          <a:ext cx="10588169" cy="4777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7398">
                  <a:extLst>
                    <a:ext uri="{9D8B030D-6E8A-4147-A177-3AD203B41FA5}">
                      <a16:colId xmlns:a16="http://schemas.microsoft.com/office/drawing/2014/main" val="1547666554"/>
                    </a:ext>
                  </a:extLst>
                </a:gridCol>
                <a:gridCol w="2240148">
                  <a:extLst>
                    <a:ext uri="{9D8B030D-6E8A-4147-A177-3AD203B41FA5}">
                      <a16:colId xmlns:a16="http://schemas.microsoft.com/office/drawing/2014/main" val="338160506"/>
                    </a:ext>
                  </a:extLst>
                </a:gridCol>
                <a:gridCol w="2220623">
                  <a:extLst>
                    <a:ext uri="{9D8B030D-6E8A-4147-A177-3AD203B41FA5}">
                      <a16:colId xmlns:a16="http://schemas.microsoft.com/office/drawing/2014/main" val="1665238093"/>
                    </a:ext>
                  </a:extLst>
                </a:gridCol>
              </a:tblGrid>
              <a:tr h="403127">
                <a:tc>
                  <a:txBody>
                    <a:bodyPr/>
                    <a:lstStyle/>
                    <a:p>
                      <a:r>
                        <a:rPr lang="fr-CA" sz="2400" b="1" dirty="0">
                          <a:solidFill>
                            <a:schemeClr val="bg1"/>
                          </a:solidFill>
                        </a:rPr>
                        <a:t>Actifs financiers</a:t>
                      </a:r>
                    </a:p>
                  </a:txBody>
                  <a:tcPr>
                    <a:solidFill>
                      <a:srgbClr val="469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u="sng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solidFill>
                      <a:srgbClr val="469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4690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0134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  Encaisse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6 799 534 $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2 794 941 $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83538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  Débiteurs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8 642 389 $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10 392 206 $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502388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  Prêts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79 922 $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78 471 $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5146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/>
                          </a:solidFill>
                        </a:rPr>
                        <a:t>15 521 845 $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/>
                          </a:solidFill>
                        </a:rPr>
                        <a:t>13 265 318 $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52905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lang="fr-CA" sz="2400" b="1" dirty="0">
                          <a:solidFill>
                            <a:schemeClr val="bg1"/>
                          </a:solidFill>
                        </a:rPr>
                        <a:t>Passifs</a:t>
                      </a:r>
                    </a:p>
                  </a:txBody>
                  <a:tcPr>
                    <a:solidFill>
                      <a:srgbClr val="4691A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1A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1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03199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  Créditeurs et charges à payer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1 717 564 $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2 856 029 $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26173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  Revenus reportés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407 391 $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333 657 $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82882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/>
                          </a:solidFill>
                        </a:rPr>
                        <a:t>  Dette à long terme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24 137 531 $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24 489 157 $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328268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26 262 486 $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/>
                          </a:solidFill>
                        </a:rPr>
                        <a:t>27 678 843 $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94745"/>
                  </a:ext>
                </a:extLst>
              </a:tr>
              <a:tr h="405715">
                <a:tc>
                  <a:txBody>
                    <a:bodyPr/>
                    <a:lstStyle/>
                    <a:p>
                      <a:r>
                        <a:rPr lang="fr-CA" sz="2000" b="1" dirty="0">
                          <a:solidFill>
                            <a:schemeClr val="bg1"/>
                          </a:solidFill>
                        </a:rPr>
                        <a:t>Dette nette</a:t>
                      </a:r>
                    </a:p>
                  </a:txBody>
                  <a:tcPr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(10 740 641)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(14 413 525) $</a:t>
                      </a:r>
                    </a:p>
                  </a:txBody>
                  <a:tcPr marT="288000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4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33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33237-DFAA-9E5E-29CB-750B857A1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1AB636-643D-7A2D-587A-8008DF2DEA7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C1A367-A5EF-39BD-A49B-0921B97BDD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0" y="4224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chemeClr val="accent2"/>
                </a:solidFill>
                <a:latin typeface="Swis721 Blk BT" panose="020B0904030502020204" pitchFamily="34" charset="0"/>
                <a:ea typeface="Adobe Kaiti Std R" panose="02020400000000000000" pitchFamily="18" charset="-128"/>
                <a:cs typeface="Adobe Hebrew" panose="02040503050201020203" pitchFamily="18" charset="-79"/>
              </a:rPr>
              <a:t>État de la situation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AB0572-477E-20A3-F507-FF8CD51F38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" y="2568892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1100" b="1" dirty="0">
              <a:latin typeface="Swis721 Blk BT" panose="020B0904030502020204" pitchFamily="34" charset="0"/>
              <a:ea typeface="Adobe Kaiti Std R" panose="02020400000000000000" pitchFamily="18" charset="-128"/>
              <a:cs typeface="Adobe Hebrew" panose="02040503050201020203" pitchFamily="18" charset="-79"/>
            </a:endParaRPr>
          </a:p>
          <a:p>
            <a:pPr algn="ctr"/>
            <a:r>
              <a:rPr lang="fr-CA" sz="3200" b="1" dirty="0">
                <a:solidFill>
                  <a:srgbClr val="EA6A12"/>
                </a:solidFill>
                <a:latin typeface="Segoe UI Semilight" panose="020B0402040204020203" pitchFamily="34" charset="0"/>
                <a:ea typeface="Adobe Kaiti Std R" panose="02020400000000000000" pitchFamily="18" charset="-128"/>
                <a:cs typeface="Segoe UI Semilight" panose="020B0402040204020203" pitchFamily="34" charset="0"/>
              </a:rPr>
              <a:t>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B49DE03-CCDC-102A-A9BD-2852B9062724}"/>
              </a:ext>
            </a:extLst>
          </p:cNvPr>
          <p:cNvGraphicFramePr>
            <a:graphicFrameLocks noGrp="1"/>
          </p:cNvGraphicFramePr>
          <p:nvPr/>
        </p:nvGraphicFramePr>
        <p:xfrm>
          <a:off x="333828" y="1552821"/>
          <a:ext cx="11524341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7220">
                  <a:extLst>
                    <a:ext uri="{9D8B030D-6E8A-4147-A177-3AD203B41FA5}">
                      <a16:colId xmlns:a16="http://schemas.microsoft.com/office/drawing/2014/main" val="1547666554"/>
                    </a:ext>
                  </a:extLst>
                </a:gridCol>
                <a:gridCol w="2362666">
                  <a:extLst>
                    <a:ext uri="{9D8B030D-6E8A-4147-A177-3AD203B41FA5}">
                      <a16:colId xmlns:a16="http://schemas.microsoft.com/office/drawing/2014/main" val="338160506"/>
                    </a:ext>
                  </a:extLst>
                </a:gridCol>
                <a:gridCol w="2674455">
                  <a:extLst>
                    <a:ext uri="{9D8B030D-6E8A-4147-A177-3AD203B41FA5}">
                      <a16:colId xmlns:a16="http://schemas.microsoft.com/office/drawing/2014/main" val="166523809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Actifs non financiers</a:t>
                      </a:r>
                    </a:p>
                  </a:txBody>
                  <a:tcPr>
                    <a:solidFill>
                      <a:srgbClr val="46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solidFill>
                      <a:srgbClr val="46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4691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013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Immobilisations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43 845 230 $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47 049 388 $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8353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Propriétés destinées à la revente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196 510 $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50238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Stocks de fournitures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318 612 $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356 925 $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00429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Autres actifs non financiers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184 054 $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186 773 $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514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44 347 896 $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47 789 596 $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529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Excédent accumulé</a:t>
                      </a:r>
                    </a:p>
                  </a:txBody>
                  <a:tcPr>
                    <a:solidFill>
                      <a:srgbClr val="4791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791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791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0319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Excédent de fonctionnement non affecté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6 553 271 $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4 596 946 $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2617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Excédent de </a:t>
                      </a:r>
                      <a:r>
                        <a:rPr lang="fr-CA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fonct</a:t>
                      </a:r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 affecté, Réserves et fonds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2 243 189 $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1 630 060 $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8288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Dépenses constatées à taxer ou à pourvoir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(365 320)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(296 200)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32826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Financement des investissements en cours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351 284 $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(161 056)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4719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Investissements net dans les immobilisations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24 824 831 $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27 606 321 $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9474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33 607 255 $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33 376 071 $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11133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7D17047-53B1-D321-87C9-1799064E0A2C}"/>
              </a:ext>
            </a:extLst>
          </p:cNvPr>
          <p:cNvGraphicFramePr>
            <a:graphicFrameLocks noGrp="1"/>
          </p:cNvGraphicFramePr>
          <p:nvPr/>
        </p:nvGraphicFramePr>
        <p:xfrm>
          <a:off x="333828" y="1629851"/>
          <a:ext cx="11524341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7220">
                  <a:extLst>
                    <a:ext uri="{9D8B030D-6E8A-4147-A177-3AD203B41FA5}">
                      <a16:colId xmlns:a16="http://schemas.microsoft.com/office/drawing/2014/main" val="1547666554"/>
                    </a:ext>
                  </a:extLst>
                </a:gridCol>
                <a:gridCol w="2362666">
                  <a:extLst>
                    <a:ext uri="{9D8B030D-6E8A-4147-A177-3AD203B41FA5}">
                      <a16:colId xmlns:a16="http://schemas.microsoft.com/office/drawing/2014/main" val="338160506"/>
                    </a:ext>
                  </a:extLst>
                </a:gridCol>
                <a:gridCol w="2674455">
                  <a:extLst>
                    <a:ext uri="{9D8B030D-6E8A-4147-A177-3AD203B41FA5}">
                      <a16:colId xmlns:a16="http://schemas.microsoft.com/office/drawing/2014/main" val="166523809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Actifs non financiers</a:t>
                      </a:r>
                    </a:p>
                  </a:txBody>
                  <a:tcPr>
                    <a:solidFill>
                      <a:srgbClr val="46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solidFill>
                      <a:srgbClr val="4691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u="sng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4691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013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Immobilisations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43 845 230 $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47 049 388 $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8353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Propriétés destinées à la revente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196 510 $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50238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Stocks de fournitures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318 612 $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356 925 $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00429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Autres actifs non financiers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184 054 $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186 773 $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514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44 347 896 $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47 789 596 $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529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Excédent accumulé</a:t>
                      </a:r>
                    </a:p>
                  </a:txBody>
                  <a:tcPr>
                    <a:solidFill>
                      <a:srgbClr val="4791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791A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A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791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0319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Excédent de fonctionnement non affecté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6 553 271 $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4 596 946 $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2617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Excédent de </a:t>
                      </a:r>
                      <a:r>
                        <a:rPr lang="fr-CA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fonct</a:t>
                      </a:r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 affecté, Réserves et fonds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2 243 189 $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1 630 060 $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08288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Dépenses constatées à taxer ou à pourvoir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(365 320)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(296 200)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32826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Financement des investissements en cours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351 284 $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(161 056)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4719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CA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Investissements net dans les immobilisations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24 824 831 $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27 606 321 $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9474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endParaRPr lang="fr-CA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33 607 255 $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u="none" dirty="0">
                          <a:solidFill>
                            <a:schemeClr val="bg1"/>
                          </a:solidFill>
                        </a:rPr>
                        <a:t>33 376 071 $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11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9448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17ee41-59c5-42cd-a8c9-c7988fdce92f" xsi:nil="true"/>
    <lcf76f155ced4ddcb4097134ff3c332f xmlns="b7d5ae12-b671-44c8-987c-43ccd51161b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B6A2B9FE590E4F8F1DDE4805359AEF" ma:contentTypeVersion="9" ma:contentTypeDescription="Crée un document." ma:contentTypeScope="" ma:versionID="e6a2c78798132b85b9f5c392b94d63fd">
  <xsd:schema xmlns:xsd="http://www.w3.org/2001/XMLSchema" xmlns:xs="http://www.w3.org/2001/XMLSchema" xmlns:p="http://schemas.microsoft.com/office/2006/metadata/properties" xmlns:ns2="b7d5ae12-b671-44c8-987c-43ccd51161b5" xmlns:ns3="6417ee41-59c5-42cd-a8c9-c7988fdce92f" targetNamespace="http://schemas.microsoft.com/office/2006/metadata/properties" ma:root="true" ma:fieldsID="7da33eb0a80fa4e51206f31e98b79e5c" ns2:_="" ns3:_="">
    <xsd:import namespace="b7d5ae12-b671-44c8-987c-43ccd51161b5"/>
    <xsd:import namespace="6417ee41-59c5-42cd-a8c9-c7988fdce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5ae12-b671-44c8-987c-43ccd51161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62ce01bd-c420-4392-b6cc-e8725d50ea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7ee41-59c5-42cd-a8c9-c7988fdce92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d03321a-396b-43f1-a0dd-0d8a6d93c8c8}" ma:internalName="TaxCatchAll" ma:showField="CatchAllData" ma:web="6417ee41-59c5-42cd-a8c9-c7988fdce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EDC425-92BE-4B17-A2E8-0886E1433501}">
  <ds:schemaRefs>
    <ds:schemaRef ds:uri="6417ee41-59c5-42cd-a8c9-c7988fdce92f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b7d5ae12-b671-44c8-987c-43ccd51161b5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C9EE3FC-438B-440D-9401-F0D4C2329B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d5ae12-b671-44c8-987c-43ccd51161b5"/>
    <ds:schemaRef ds:uri="6417ee41-59c5-42cd-a8c9-c7988fdce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B66C71-CC91-4E58-A1EE-D1BC3C4D5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12829</TotalTime>
  <Words>990</Words>
  <Application>Microsoft Office PowerPoint</Application>
  <PresentationFormat>Grand écran</PresentationFormat>
  <Paragraphs>276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 Semilight</vt:lpstr>
      <vt:lpstr>Swis721 Blk BT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Maheu Drouin</dc:creator>
  <cp:lastModifiedBy>Guillaume Maheu Drouin</cp:lastModifiedBy>
  <cp:revision>212</cp:revision>
  <cp:lastPrinted>2023-12-07T20:06:57Z</cp:lastPrinted>
  <dcterms:created xsi:type="dcterms:W3CDTF">2022-08-12T13:58:17Z</dcterms:created>
  <dcterms:modified xsi:type="dcterms:W3CDTF">2024-05-27T15:09:59Z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0x010100EEB6A2B9FE590E4F8F1DDE4805359AEF</vt:lpwstr>
  </property>
</Properties>
</file>